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94" r:id="rId3"/>
    <p:sldId id="258" r:id="rId4"/>
    <p:sldId id="414" r:id="rId5"/>
    <p:sldId id="415" r:id="rId6"/>
    <p:sldId id="417" r:id="rId7"/>
    <p:sldId id="418" r:id="rId8"/>
    <p:sldId id="419" r:id="rId9"/>
    <p:sldId id="409" r:id="rId10"/>
    <p:sldId id="410" r:id="rId11"/>
    <p:sldId id="411" r:id="rId12"/>
    <p:sldId id="330" r:id="rId13"/>
    <p:sldId id="412" r:id="rId14"/>
    <p:sldId id="404" r:id="rId15"/>
    <p:sldId id="333" r:id="rId16"/>
    <p:sldId id="413" r:id="rId17"/>
    <p:sldId id="387" r:id="rId18"/>
    <p:sldId id="388" r:id="rId19"/>
    <p:sldId id="390" r:id="rId20"/>
    <p:sldId id="389" r:id="rId21"/>
    <p:sldId id="337" r:id="rId22"/>
    <p:sldId id="406" r:id="rId23"/>
    <p:sldId id="407" r:id="rId24"/>
    <p:sldId id="338" r:id="rId25"/>
    <p:sldId id="335" r:id="rId26"/>
    <p:sldId id="3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4B292-5ED3-43ED-8ABE-7C7D90F33DAC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9A83E-B7DB-46A4-B083-B0DC5265EC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7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57677BF-5913-3430-0380-290B56FEB4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C3ACC8A-9C1D-84A4-EA32-E2DFEEA145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34C9E53-A260-3762-451C-5C69235C9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90E178-BE4A-4CCD-BAF7-C9109B0CFF26}" type="slidenum">
              <a:rPr lang="en-GB" altLang="en-US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481E-0925-365B-AA6F-AE5D3E0B5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D77DB-7884-76C3-6A98-6AAA0AACB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4D893-952F-275A-FCB5-890CE2F95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DFAA9-7C35-6E50-5D96-B84C979C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3D3E8-B6BA-18B8-4E00-C87C9D47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59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2BD8-3E38-3596-49AE-1744588A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6B4E9F-05E4-FD93-78A8-DF1610B88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02FCC-BFC3-6E5D-2DB4-9E3A7B3D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97A0B-6D3B-C8B0-600D-DBE36C26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BE00-67BB-19DF-8171-4CFF8E0B0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3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271C90-1326-9591-5247-80BB60B3B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DB590B-9898-63FD-FB02-6889691379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17A79-B43D-2512-7B92-9678F361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4F7C9-F236-945A-77E6-AB993F96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3724C-06E8-7799-7F65-AF7FA2DD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00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8DB84-7687-0470-8116-74DB5D05D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D21A60-8C6B-6276-58EF-6D664178D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ADE98-BDFD-502D-D9A8-476E720F2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5C363-C18F-4690-AC91-F833A65B9E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0675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D829A3-65E9-4381-B948-D084E1E2A9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ED77DA-7CB6-6EB8-A41C-7D33A3D6A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73D5B6-D256-58ED-8341-A6510F5E2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6528-3F41-477F-B537-8F32616008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779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2ADAE1-23AC-628E-5F35-94DFFB774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BCAB80-1E9D-B8E1-CE5D-F61866705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1207BF-00DD-C018-7012-715AB71BD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9BC97-AB1A-44AC-9E26-560B8346C3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89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E1747A-195F-4337-FB86-E50E6A5D5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0CF10E-EEE7-E3C6-BBDA-A466F0868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56000-C4FA-CDC1-6773-254F04FD3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67ACF-0B93-48CC-B39D-4C0EB2A9D8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4935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64AC18-C57A-727C-0843-7E9545441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F89C11-2782-24DB-4C82-55EB13D01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4FFB67-EBF4-DC72-AF0E-6420F4DE4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59069-4C26-4EEF-A2CC-513141AD7D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5535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E4416A-686B-6DFF-CA38-D412149B82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3CD263-31F1-934E-7598-E5A30C3B71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1CAF7D-AA97-4F13-1EF8-C55AB13056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EE974-6FEA-46E0-8F11-0CF82995CC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8868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9B22AD-201A-C365-B19A-AB8252CE5D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673022-F793-94BA-8FE5-ECA6282ACD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B5E716-EE48-7B10-A0EB-1E8100FEC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106CE-AF3C-430E-A61F-8096EE4343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7977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D6075C-D79A-4EB1-7DE3-40B36B4FD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F7C26-24BA-BB27-6AAE-92A66BE4E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561E3E-4A2E-BE09-5689-9AE302FD4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C9D95-D3D8-4292-BB04-2043C6F5A8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196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820E3-F830-3225-DA34-8E88A196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72DAB-15C8-EDB1-6FAA-2C41D4239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56BE7-1693-916F-B170-8162A758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7FB98-5204-E3FC-BE8C-AFAA4582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4EEE3-271E-4732-E61B-CC0EEFC2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68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8837C9-16CE-7C74-58EC-15BB84E45C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0C4CAE-2210-858C-0783-707CAE12F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EF0EF-5F97-0109-ED32-D1C84B4E2E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8B59C-1372-4FA5-8418-92AB4CCF6C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2275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77E3A-3597-FC64-A6B7-613F00279E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518B58-A93A-828E-E063-54BFC5270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6445CD-E26C-0D47-EC96-C822467ABF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1930A-F89A-4742-88C7-8458D55850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46089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6CA64E-F548-05E9-61BB-DF271FBA4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4F8A28-7C54-C829-BA56-F6915B24F3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A8B742-7529-FE17-1233-00A923D3D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F68B5-5FAE-4077-A086-2E29F1BD204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4181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C6061C-C9CD-48DB-ACBE-60875889FE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C2C647-AB1F-4A2E-D7D5-88EAD899CF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DE4B01-397F-62AA-846B-2E2701CA3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9DADE-8818-45F9-AFB7-079BCBBAE8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9644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9A4E6-BD3B-BCFD-8818-4125BD2D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6B07-A364-5A96-D5A6-D7C288B28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27885-467F-404F-AF87-98D09C57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02E1B-4774-8964-18DE-4D69E94B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5F67D-E5A8-F2B2-6D2D-04DAD71A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7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C1E2-C025-88AB-AEC7-3343FDF1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4A90D-D25F-669A-5D12-88E35E424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371184-4735-A6EC-BA61-ADE672697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2BB72-CF53-6F57-8582-E687C363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35EF3-333D-D8D3-1D8F-9AD7610D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7029B-9A17-ED4E-20DF-FBA9815C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34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08329-0A00-3604-3BE6-D0B386AE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8216-6FFB-D8C7-55BB-1166F541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A16B6-326C-EC2F-6349-CBB8E83E3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DBC4DC-5439-33AD-940C-7FFDCB17E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C0D33-8E70-1952-C79E-9596E7162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96C298-C7F1-39AB-45C7-F9F5DFD98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4ABA6-49FE-561D-8326-F6EF2EDE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643DB-78FA-C3CA-3A18-32408688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F29D-2E03-AF67-3879-90A02D185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EA8D1-53EF-9A4C-08BF-A0C839CF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FEC90-CBE9-5BA6-E77B-09D31233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3BB13-4F35-A8E9-7A7C-25DF1FC64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24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EA767-B581-325C-3C3D-CF585E699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C1527-66BC-1548-3403-11F56A12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A44AA-BE45-87A0-1D55-62991E69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15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B4E25-2208-9A04-FD5C-DDE2DF4F4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72C5-0041-72D2-808B-A12EE562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25EA8-8DBC-4640-26E6-9B6953D04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2B8FB-4013-C77F-99C7-DA0C67CE9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EFACF-1A80-B7A6-66C6-0FE6012BC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D0D28-D0E3-8BDB-7B28-06D2C864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8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F47C-505B-105D-206C-A4FECD677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8F37D0-8006-069F-45C0-94532BC11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25281-6E72-E044-5C94-10589AAC4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96F18-9607-52C3-F3A1-61A2B9DB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38889-D899-5BAC-3EF7-4D0483A2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7F283-4253-8924-9BBE-75210899F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1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1A87F-9059-6189-184C-BE4E9EC8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96E4A-B625-E2F4-EA3E-14280741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BAC1F-6395-B4B6-F069-02C435627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8E9F35-74C9-4667-BC8F-CF86C2838EA5}" type="datetimeFigureOut">
              <a:rPr lang="en-GB" smtClean="0"/>
              <a:t>20/08/2024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31D17-AFAC-0EB1-D1E7-0C46B43DF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90198-4CF8-1AFE-CD5A-C4E7FE885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8398E-8FEA-4454-8771-C376BAD69A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80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FB4A23-E1E1-412C-9384-4511C5494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99F958-12DA-4167-71CB-35460DDD2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8CCD34-1735-7820-497B-5FDD904012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2494D9-EFEA-1DDF-4185-B2D0F0E5E9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09A58F-3B29-F1D6-7E2C-ADE6E1DE7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55E2C7-A474-4B9F-9D27-A760255A89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841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68" name="Rectangle 23567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BC352A16-0C2A-B34E-9B7C-3DF93A3DA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557189"/>
            <a:ext cx="3966463" cy="55719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5200" b="1" kern="1200" dirty="0">
                <a:solidFill>
                  <a:schemeClr val="tx1"/>
                </a:solidFill>
              </a:rPr>
              <a:t>What is Culture?</a:t>
            </a:r>
          </a:p>
        </p:txBody>
      </p:sp>
      <p:pic>
        <p:nvPicPr>
          <p:cNvPr id="23554" name="Picture 2" descr="The Benefits of Multicultural Parenting">
            <a:extLst>
              <a:ext uri="{FF2B5EF4-FFF2-40B4-BE49-F238E27FC236}">
                <a16:creationId xmlns:a16="http://schemas.microsoft.com/office/drawing/2014/main" id="{68C820F0-CD1A-F556-8F25-6C125AF4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r="8385" b="1"/>
          <a:stretch/>
        </p:blipFill>
        <p:spPr bwMode="auto">
          <a:xfrm>
            <a:off x="5176911" y="720190"/>
            <a:ext cx="6833848" cy="558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>
            <a:extLst>
              <a:ext uri="{FF2B5EF4-FFF2-40B4-BE49-F238E27FC236}">
                <a16:creationId xmlns:a16="http://schemas.microsoft.com/office/drawing/2014/main" id="{A2084FA0-2314-01EE-851C-5BAAC6062344}"/>
              </a:ext>
            </a:extLst>
          </p:cNvPr>
          <p:cNvPicPr/>
          <p:nvPr/>
        </p:nvPicPr>
        <p:blipFill>
          <a:blip r:embed="rId2" cstate="print"/>
          <a:srcRect t="10041" b="4430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38DCDC-AC93-E6F6-7070-39946583D3EA}"/>
              </a:ext>
            </a:extLst>
          </p:cNvPr>
          <p:cNvSpPr txBox="1"/>
          <p:nvPr/>
        </p:nvSpPr>
        <p:spPr>
          <a:xfrm>
            <a:off x="1480930" y="3752850"/>
            <a:ext cx="10228465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Surge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</a:t>
            </a:r>
            <a:r>
              <a:rPr kumimoji="0" lang="en-US" sz="18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Violence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1143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</a:t>
            </a:r>
            <a:r>
              <a:rPr kumimoji="0" lang="en-US" sz="18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1154CC"/>
                  </a:solidFill>
                </a:uFill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1154CC"/>
                  </a:solidFill>
                </a:uFill>
                <a:latin typeface="Aptos" panose="02110004020202020204"/>
                <a:ea typeface="+mn-ea"/>
                <a:cs typeface="+mn-cs"/>
              </a:rPr>
              <a:t>riots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that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have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erupted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across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UK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are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not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isolated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incidents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but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rather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-US" sz="18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manifestation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 deep-seated tensions. Reports indicate that many of these disturbances have been ignited by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hate crimes targeting immigrant communities. From vandalism and physical assaults to verbal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abuse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discrimination,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intensity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these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attacks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has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contributed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significantly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</a:t>
            </a:r>
            <a:r>
              <a:rPr kumimoji="0" lang="en-US" sz="18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current</a:t>
            </a:r>
            <a:r>
              <a:rPr kumimoji="0" lang="en-US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climate of unrest.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539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Freeform: Shape 1741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7C8D7C6B-154F-E9EB-FF57-8177884C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45" y="1921660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Lets go from the start…</a:t>
            </a:r>
            <a:b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alt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United Kingdom Map: Regions, Geography, Facts &amp; Figures | Infoplease">
            <a:extLst>
              <a:ext uri="{FF2B5EF4-FFF2-40B4-BE49-F238E27FC236}">
                <a16:creationId xmlns:a16="http://schemas.microsoft.com/office/drawing/2014/main" id="{8E1C4ECA-2F93-535E-0B2E-A5A762B6F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4681" y="643467"/>
            <a:ext cx="466542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6" name="Rectangle 174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8AB266-70F4-09AC-E395-7BF8128AC3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9" r="-1" b="412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418" name="Rectangle 174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7C8D7C6B-154F-E9EB-FF57-8177884C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9811" y="434699"/>
            <a:ext cx="3822189" cy="1899912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Diversity of the UK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A088E5D-747F-703A-401F-D027F456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2" y="2769300"/>
            <a:ext cx="3822189" cy="3742762"/>
          </a:xfrm>
        </p:spPr>
        <p:txBody>
          <a:bodyPr>
            <a:normAutofit/>
          </a:bodyPr>
          <a:lstStyle/>
          <a:p>
            <a:r>
              <a:rPr lang="en-GB" altLang="en-US" sz="1700" dirty="0"/>
              <a:t>Britain, down to its deepest roots, has always been a diverse nation.</a:t>
            </a:r>
          </a:p>
          <a:p>
            <a:r>
              <a:rPr lang="en-GB" altLang="en-US" sz="1700" dirty="0"/>
              <a:t>Our diversity is a result of invasion, expansion, empire and Commonwealth, and being a safe haven for people fleeing danger.</a:t>
            </a:r>
          </a:p>
          <a:p>
            <a:r>
              <a:rPr lang="en-GB" altLang="en-US" sz="1700" dirty="0"/>
              <a:t>For over 2000 years people have arrived in Britain, contributing their own cultural influence.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52745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40" name="Rectangle 1843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AC747AFC-E53F-396D-4821-0D399EA16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altLang="en-US" sz="5400"/>
              <a:t>Diversity of the UK</a:t>
            </a:r>
          </a:p>
        </p:txBody>
      </p:sp>
      <p:sp>
        <p:nvSpPr>
          <p:cNvPr id="1844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23C26BF-96D5-FA5F-AB52-C65414535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altLang="en-US" sz="1700" dirty="0"/>
              <a:t>Much of our diversity comes from the British Empire, which at its height governed over one quarter of the world’s population – that’s 458 million people!</a:t>
            </a:r>
          </a:p>
          <a:p>
            <a:pPr marL="0" indent="0">
              <a:buNone/>
            </a:pPr>
            <a:endParaRPr lang="en-GB" altLang="en-US" sz="1700" dirty="0"/>
          </a:p>
          <a:p>
            <a:r>
              <a:rPr lang="en-GB" altLang="en-US" sz="1700" dirty="0"/>
              <a:t>After the British Empire collapsed, people from the Commonwealth migrated to Britain, and migrants were invited to help strengthen our workforce.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1700" dirty="0"/>
          </a:p>
        </p:txBody>
      </p:sp>
      <p:pic>
        <p:nvPicPr>
          <p:cNvPr id="13314" name="Picture 2" descr="A Guide To Cross-Cultural Design — By Senongo Akpem | by Giorgia Lombardo |  DeMagSign | Medium">
            <a:extLst>
              <a:ext uri="{FF2B5EF4-FFF2-40B4-BE49-F238E27FC236}">
                <a16:creationId xmlns:a16="http://schemas.microsoft.com/office/drawing/2014/main" id="{A460A5CC-825A-7CD1-AD29-657554C0F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1" r="17739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8" name="Rectangle 2048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A Guide To Cross-Cultural Design — By Senongo Akpem | by Giorgia Lombardo |  DeMagSign | Medium">
            <a:extLst>
              <a:ext uri="{FF2B5EF4-FFF2-40B4-BE49-F238E27FC236}">
                <a16:creationId xmlns:a16="http://schemas.microsoft.com/office/drawing/2014/main" id="{197CCBE3-1A90-AA85-D92F-F7EE398FA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7" r="6396" b="-1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0" name="Rectangle 2048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F1B7E73F-9CFA-9A3B-330C-F9735982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altLang="en-US" sz="4000"/>
              <a:t>Diversity of the UK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BC1B629-7E91-83D5-14EC-D6B6CA1AB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altLang="en-US" sz="2000"/>
              <a:t>Today, people continue to move all around the world. </a:t>
            </a:r>
          </a:p>
          <a:p>
            <a:pPr marL="0" indent="0">
              <a:buNone/>
            </a:pPr>
            <a:endParaRPr lang="en-GB" altLang="en-US" sz="2000"/>
          </a:p>
          <a:p>
            <a:r>
              <a:rPr lang="en-GB" altLang="en-US" sz="2000"/>
              <a:t>Our current population of over </a:t>
            </a:r>
            <a:r>
              <a:rPr lang="en-GB" altLang="en-US" sz="2000" b="1"/>
              <a:t>60 million people </a:t>
            </a:r>
            <a:r>
              <a:rPr lang="en-GB" altLang="en-US" sz="2000"/>
              <a:t>includes a mix of people from different </a:t>
            </a:r>
            <a:r>
              <a:rPr lang="en-GB" altLang="en-US" sz="2000" b="1"/>
              <a:t>racial, religious and cultural </a:t>
            </a:r>
            <a:r>
              <a:rPr lang="en-GB" altLang="en-US" sz="2000"/>
              <a:t>backgrounds.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1B7E73F-9CFA-9A3B-330C-F9735982A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Diversity of the UK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97F994-BA2B-7D40-2C83-9231F12E2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7401" y="2498933"/>
            <a:ext cx="91475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/>
              <a:t>So what mix of culture does this mix of people bring to our country?</a:t>
            </a:r>
          </a:p>
        </p:txBody>
      </p:sp>
    </p:spTree>
    <p:extLst>
      <p:ext uri="{BB962C8B-B14F-4D97-AF65-F5344CB8AC3E}">
        <p14:creationId xmlns:p14="http://schemas.microsoft.com/office/powerpoint/2010/main" val="352110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>
            <a:extLst>
              <a:ext uri="{FF2B5EF4-FFF2-40B4-BE49-F238E27FC236}">
                <a16:creationId xmlns:a16="http://schemas.microsoft.com/office/drawing/2014/main" id="{A2E3C3FB-9E47-E951-72D3-80F857AC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871663"/>
            <a:ext cx="2482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9">
            <a:extLst>
              <a:ext uri="{FF2B5EF4-FFF2-40B4-BE49-F238E27FC236}">
                <a16:creationId xmlns:a16="http://schemas.microsoft.com/office/drawing/2014/main" id="{F43FDD94-20A6-AD0E-2F80-A052A230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167064"/>
            <a:ext cx="27035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>
            <a:extLst>
              <a:ext uri="{FF2B5EF4-FFF2-40B4-BE49-F238E27FC236}">
                <a16:creationId xmlns:a16="http://schemas.microsoft.com/office/drawing/2014/main" id="{44EF4A38-85DF-6E5D-A90D-D68D5769E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 mix of food</a:t>
            </a:r>
          </a:p>
        </p:txBody>
      </p:sp>
      <p:pic>
        <p:nvPicPr>
          <p:cNvPr id="21509" name="Picture 12">
            <a:extLst>
              <a:ext uri="{FF2B5EF4-FFF2-40B4-BE49-F238E27FC236}">
                <a16:creationId xmlns:a16="http://schemas.microsoft.com/office/drawing/2014/main" id="{9562C0C8-AACE-3084-7B61-7C1DBD8ED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341439"/>
            <a:ext cx="1992312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3">
            <a:extLst>
              <a:ext uri="{FF2B5EF4-FFF2-40B4-BE49-F238E27FC236}">
                <a16:creationId xmlns:a16="http://schemas.microsoft.com/office/drawing/2014/main" id="{39FFBC90-0B31-F96B-50F9-317963269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4248151"/>
            <a:ext cx="19558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4">
            <a:extLst>
              <a:ext uri="{FF2B5EF4-FFF2-40B4-BE49-F238E27FC236}">
                <a16:creationId xmlns:a16="http://schemas.microsoft.com/office/drawing/2014/main" id="{F3FDC2CE-6F8F-3E11-04C9-9FB35214E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3095626"/>
            <a:ext cx="1778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5">
            <a:extLst>
              <a:ext uri="{FF2B5EF4-FFF2-40B4-BE49-F238E27FC236}">
                <a16:creationId xmlns:a16="http://schemas.microsoft.com/office/drawing/2014/main" id="{D50217D3-0F38-AF6A-6186-19316EB0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735264"/>
            <a:ext cx="2257425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7">
            <a:extLst>
              <a:ext uri="{FF2B5EF4-FFF2-40B4-BE49-F238E27FC236}">
                <a16:creationId xmlns:a16="http://schemas.microsoft.com/office/drawing/2014/main" id="{FC954C3D-E96F-51C2-D6C6-1251CD3AF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6" y="3527425"/>
            <a:ext cx="197326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8">
            <a:extLst>
              <a:ext uri="{FF2B5EF4-FFF2-40B4-BE49-F238E27FC236}">
                <a16:creationId xmlns:a16="http://schemas.microsoft.com/office/drawing/2014/main" id="{0AEF009C-F106-6DEF-5C49-D24EAE32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895851"/>
            <a:ext cx="22320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0">
            <a:extLst>
              <a:ext uri="{FF2B5EF4-FFF2-40B4-BE49-F238E27FC236}">
                <a16:creationId xmlns:a16="http://schemas.microsoft.com/office/drawing/2014/main" id="{8D21C5D7-1F04-BB43-B31F-35BAB8BE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582738"/>
            <a:ext cx="2316162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544480AF-0989-1854-9DDD-7C0142C9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14" y="71439"/>
            <a:ext cx="10515600" cy="1325563"/>
          </a:xfrm>
        </p:spPr>
        <p:txBody>
          <a:bodyPr/>
          <a:lstStyle/>
          <a:p>
            <a:r>
              <a:rPr lang="en-GB" altLang="en-US" dirty="0"/>
              <a:t>A mix of music and dance</a:t>
            </a:r>
          </a:p>
        </p:txBody>
      </p:sp>
      <p:pic>
        <p:nvPicPr>
          <p:cNvPr id="22531" name="Picture 17">
            <a:extLst>
              <a:ext uri="{FF2B5EF4-FFF2-40B4-BE49-F238E27FC236}">
                <a16:creationId xmlns:a16="http://schemas.microsoft.com/office/drawing/2014/main" id="{A9B21ABB-A874-D176-97D7-8A93F2DEC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603501"/>
            <a:ext cx="1368425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9">
            <a:extLst>
              <a:ext uri="{FF2B5EF4-FFF2-40B4-BE49-F238E27FC236}">
                <a16:creationId xmlns:a16="http://schemas.microsoft.com/office/drawing/2014/main" id="{15294071-3F26-6FBC-1E0A-2AEE1AE9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1" y="1196975"/>
            <a:ext cx="2062163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1">
            <a:extLst>
              <a:ext uri="{FF2B5EF4-FFF2-40B4-BE49-F238E27FC236}">
                <a16:creationId xmlns:a16="http://schemas.microsoft.com/office/drawing/2014/main" id="{EBEBC383-BAD6-705B-9229-43430CB3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3" y="3933825"/>
            <a:ext cx="230505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3">
            <a:extLst>
              <a:ext uri="{FF2B5EF4-FFF2-40B4-BE49-F238E27FC236}">
                <a16:creationId xmlns:a16="http://schemas.microsoft.com/office/drawing/2014/main" id="{2FD70507-5261-B1F8-9DDB-1243B2AA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2565400"/>
            <a:ext cx="22780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6">
            <a:extLst>
              <a:ext uri="{FF2B5EF4-FFF2-40B4-BE49-F238E27FC236}">
                <a16:creationId xmlns:a16="http://schemas.microsoft.com/office/drawing/2014/main" id="{C9715DE8-B0DC-081F-916E-6BC2AF17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4005263"/>
            <a:ext cx="1296987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4" descr="http://www.firstnews.co.uk/site_data/images/tinie_tempah_4c88b528c5f2e.jpg">
            <a:extLst>
              <a:ext uri="{FF2B5EF4-FFF2-40B4-BE49-F238E27FC236}">
                <a16:creationId xmlns:a16="http://schemas.microsoft.com/office/drawing/2014/main" id="{5C870F3A-5555-A420-E4F8-FB276C02A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292226"/>
            <a:ext cx="20161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2">
            <a:extLst>
              <a:ext uri="{FF2B5EF4-FFF2-40B4-BE49-F238E27FC236}">
                <a16:creationId xmlns:a16="http://schemas.microsoft.com/office/drawing/2014/main" id="{0BA2E950-7D4B-E997-574F-80A445C1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1196975"/>
            <a:ext cx="13906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20">
            <a:extLst>
              <a:ext uri="{FF2B5EF4-FFF2-40B4-BE49-F238E27FC236}">
                <a16:creationId xmlns:a16="http://schemas.microsoft.com/office/drawing/2014/main" id="{DFF6ED96-B21C-AD01-E6D8-FF27405D4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4292601"/>
            <a:ext cx="2027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24">
            <a:extLst>
              <a:ext uri="{FF2B5EF4-FFF2-40B4-BE49-F238E27FC236}">
                <a16:creationId xmlns:a16="http://schemas.microsoft.com/office/drawing/2014/main" id="{885EAC22-7792-CB55-7B40-5612570FB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5" y="3933826"/>
            <a:ext cx="139065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25">
            <a:extLst>
              <a:ext uri="{FF2B5EF4-FFF2-40B4-BE49-F238E27FC236}">
                <a16:creationId xmlns:a16="http://schemas.microsoft.com/office/drawing/2014/main" id="{4ADB32CF-D4B4-ED59-C7CF-872154CD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341438"/>
            <a:ext cx="179228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26">
            <a:extLst>
              <a:ext uri="{FF2B5EF4-FFF2-40B4-BE49-F238E27FC236}">
                <a16:creationId xmlns:a16="http://schemas.microsoft.com/office/drawing/2014/main" id="{4C295EC6-BCE7-2FCA-A077-DAAD485A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813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8">
            <a:extLst>
              <a:ext uri="{FF2B5EF4-FFF2-40B4-BE49-F238E27FC236}">
                <a16:creationId xmlns:a16="http://schemas.microsoft.com/office/drawing/2014/main" id="{D7FC40F2-3535-AD93-7B3E-A252A76EF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2565401"/>
            <a:ext cx="20875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27">
            <a:extLst>
              <a:ext uri="{FF2B5EF4-FFF2-40B4-BE49-F238E27FC236}">
                <a16:creationId xmlns:a16="http://schemas.microsoft.com/office/drawing/2014/main" id="{D8FE160D-CF47-FC74-B253-399AC3F9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2708276"/>
            <a:ext cx="15875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5">
            <a:extLst>
              <a:ext uri="{FF2B5EF4-FFF2-40B4-BE49-F238E27FC236}">
                <a16:creationId xmlns:a16="http://schemas.microsoft.com/office/drawing/2014/main" id="{15C3FA36-FC8A-7832-5E3D-5A07713F9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429000"/>
            <a:ext cx="1412875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>
            <a:extLst>
              <a:ext uri="{FF2B5EF4-FFF2-40B4-BE49-F238E27FC236}">
                <a16:creationId xmlns:a16="http://schemas.microsoft.com/office/drawing/2014/main" id="{128036C6-63D7-B5DB-336B-CB468564E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 mix of sports</a:t>
            </a:r>
          </a:p>
        </p:txBody>
      </p:sp>
      <p:pic>
        <p:nvPicPr>
          <p:cNvPr id="23556" name="Picture 13">
            <a:extLst>
              <a:ext uri="{FF2B5EF4-FFF2-40B4-BE49-F238E27FC236}">
                <a16:creationId xmlns:a16="http://schemas.microsoft.com/office/drawing/2014/main" id="{0D6D4EB6-3C0A-A3E1-C63F-CC761DC52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6" y="1579564"/>
            <a:ext cx="22336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4">
            <a:extLst>
              <a:ext uri="{FF2B5EF4-FFF2-40B4-BE49-F238E27FC236}">
                <a16:creationId xmlns:a16="http://schemas.microsoft.com/office/drawing/2014/main" id="{B67EE989-9776-7F37-2980-680A8761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133600"/>
            <a:ext cx="19399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5">
            <a:extLst>
              <a:ext uri="{FF2B5EF4-FFF2-40B4-BE49-F238E27FC236}">
                <a16:creationId xmlns:a16="http://schemas.microsoft.com/office/drawing/2014/main" id="{6F63E9AA-C232-4E53-3DB7-26812A0E9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270000"/>
            <a:ext cx="1390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6">
            <a:extLst>
              <a:ext uri="{FF2B5EF4-FFF2-40B4-BE49-F238E27FC236}">
                <a16:creationId xmlns:a16="http://schemas.microsoft.com/office/drawing/2014/main" id="{93CA2E7E-33DA-5D62-F3A6-60DB7CEC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090988"/>
            <a:ext cx="2171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7">
            <a:extLst>
              <a:ext uri="{FF2B5EF4-FFF2-40B4-BE49-F238E27FC236}">
                <a16:creationId xmlns:a16="http://schemas.microsoft.com/office/drawing/2014/main" id="{35E0846D-DC05-F079-01C5-6C20EB4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036888"/>
            <a:ext cx="22320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9">
            <a:extLst>
              <a:ext uri="{FF2B5EF4-FFF2-40B4-BE49-F238E27FC236}">
                <a16:creationId xmlns:a16="http://schemas.microsoft.com/office/drawing/2014/main" id="{680AE964-1236-7FD3-19AE-C2E3F3031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1773239"/>
            <a:ext cx="20050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21">
            <a:extLst>
              <a:ext uri="{FF2B5EF4-FFF2-40B4-BE49-F238E27FC236}">
                <a16:creationId xmlns:a16="http://schemas.microsoft.com/office/drawing/2014/main" id="{252C2E8B-0DC7-5520-7DA0-AC8A74415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0" r="14993" b="15047"/>
          <a:stretch>
            <a:fillRect/>
          </a:stretch>
        </p:blipFill>
        <p:spPr bwMode="auto">
          <a:xfrm>
            <a:off x="3792538" y="4725988"/>
            <a:ext cx="2089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2">
            <a:extLst>
              <a:ext uri="{FF2B5EF4-FFF2-40B4-BE49-F238E27FC236}">
                <a16:creationId xmlns:a16="http://schemas.microsoft.com/office/drawing/2014/main" id="{4D659A19-F328-D5E7-AFD3-14795454E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9" y="3222626"/>
            <a:ext cx="23891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13">
            <a:extLst>
              <a:ext uri="{FF2B5EF4-FFF2-40B4-BE49-F238E27FC236}">
                <a16:creationId xmlns:a16="http://schemas.microsoft.com/office/drawing/2014/main" id="{10403D17-8969-1482-DFF9-9353BF5B7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3068639"/>
            <a:ext cx="22653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4">
            <a:extLst>
              <a:ext uri="{FF2B5EF4-FFF2-40B4-BE49-F238E27FC236}">
                <a16:creationId xmlns:a16="http://schemas.microsoft.com/office/drawing/2014/main" id="{4C50098C-54D3-380C-AC2A-15974ECC8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4365626"/>
            <a:ext cx="2047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ECB493F-EFAF-242B-20F2-1A191D9D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 mix of fashion</a:t>
            </a:r>
          </a:p>
        </p:txBody>
      </p:sp>
      <p:pic>
        <p:nvPicPr>
          <p:cNvPr id="24579" name="Picture 16">
            <a:extLst>
              <a:ext uri="{FF2B5EF4-FFF2-40B4-BE49-F238E27FC236}">
                <a16:creationId xmlns:a16="http://schemas.microsoft.com/office/drawing/2014/main" id="{B96CD128-C79F-19FD-97EF-269F13B2F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6" y="2852738"/>
            <a:ext cx="208121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7">
            <a:extLst>
              <a:ext uri="{FF2B5EF4-FFF2-40B4-BE49-F238E27FC236}">
                <a16:creationId xmlns:a16="http://schemas.microsoft.com/office/drawing/2014/main" id="{22EF69F1-8BB4-DACA-3965-4C534235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76" y="2843213"/>
            <a:ext cx="200501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0">
            <a:extLst>
              <a:ext uri="{FF2B5EF4-FFF2-40B4-BE49-F238E27FC236}">
                <a16:creationId xmlns:a16="http://schemas.microsoft.com/office/drawing/2014/main" id="{44B66A5E-137F-735C-7046-640A63AE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2852738"/>
            <a:ext cx="10906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1">
            <a:extLst>
              <a:ext uri="{FF2B5EF4-FFF2-40B4-BE49-F238E27FC236}">
                <a16:creationId xmlns:a16="http://schemas.microsoft.com/office/drawing/2014/main" id="{39974F22-7B4E-E88E-3593-F85D81C64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2852738"/>
            <a:ext cx="16192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2">
            <a:extLst>
              <a:ext uri="{FF2B5EF4-FFF2-40B4-BE49-F238E27FC236}">
                <a16:creationId xmlns:a16="http://schemas.microsoft.com/office/drawing/2014/main" id="{C29981D9-F562-EB7E-9A07-DFB007BE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49726"/>
            <a:ext cx="22479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3">
            <a:extLst>
              <a:ext uri="{FF2B5EF4-FFF2-40B4-BE49-F238E27FC236}">
                <a16:creationId xmlns:a16="http://schemas.microsoft.com/office/drawing/2014/main" id="{DE99266E-3547-E83E-1BD9-5086FDAC1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1" y="2852738"/>
            <a:ext cx="1082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5">
            <a:extLst>
              <a:ext uri="{FF2B5EF4-FFF2-40B4-BE49-F238E27FC236}">
                <a16:creationId xmlns:a16="http://schemas.microsoft.com/office/drawing/2014/main" id="{5221064C-9F7F-F56D-F9F9-6E939EAD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514476"/>
            <a:ext cx="23256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26">
            <a:extLst>
              <a:ext uri="{FF2B5EF4-FFF2-40B4-BE49-F238E27FC236}">
                <a16:creationId xmlns:a16="http://schemas.microsoft.com/office/drawing/2014/main" id="{617978CD-15F0-8188-3E94-838F75626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4" y="1341438"/>
            <a:ext cx="1919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27">
            <a:extLst>
              <a:ext uri="{FF2B5EF4-FFF2-40B4-BE49-F238E27FC236}">
                <a16:creationId xmlns:a16="http://schemas.microsoft.com/office/drawing/2014/main" id="{6E757F35-B785-AC01-D580-D6CDFCC56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149725"/>
            <a:ext cx="10906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28">
            <a:extLst>
              <a:ext uri="{FF2B5EF4-FFF2-40B4-BE49-F238E27FC236}">
                <a16:creationId xmlns:a16="http://schemas.microsoft.com/office/drawing/2014/main" id="{2B750B6B-A9A5-9CDE-41F0-61124BDC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1341438"/>
            <a:ext cx="24320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9">
            <a:extLst>
              <a:ext uri="{FF2B5EF4-FFF2-40B4-BE49-F238E27FC236}">
                <a16:creationId xmlns:a16="http://schemas.microsoft.com/office/drawing/2014/main" id="{FC2CE137-890E-F210-B263-6A6779D5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4" y="4365626"/>
            <a:ext cx="177323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9">
            <a:extLst>
              <a:ext uri="{FF2B5EF4-FFF2-40B4-BE49-F238E27FC236}">
                <a16:creationId xmlns:a16="http://schemas.microsoft.com/office/drawing/2014/main" id="{07003AB7-B1EB-A7F2-FB1F-27D229001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941889"/>
            <a:ext cx="1227138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Oaklands School Multicultural Day Thursday, March 21st">
            <a:extLst>
              <a:ext uri="{FF2B5EF4-FFF2-40B4-BE49-F238E27FC236}">
                <a16:creationId xmlns:a16="http://schemas.microsoft.com/office/drawing/2014/main" id="{4181309D-4A02-8FD0-33D9-D818C974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7" name="Rectangle 2253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B834132-16E0-E14F-95CB-092797531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000" b="1" kern="1200">
                <a:solidFill>
                  <a:schemeClr val="tx1"/>
                </a:solidFill>
              </a:rPr>
              <a:t>What is Culture?</a:t>
            </a:r>
          </a:p>
        </p:txBody>
      </p:sp>
      <p:sp>
        <p:nvSpPr>
          <p:cNvPr id="5124" name="Content Placeholder 9">
            <a:extLst>
              <a:ext uri="{FF2B5EF4-FFF2-40B4-BE49-F238E27FC236}">
                <a16:creationId xmlns:a16="http://schemas.microsoft.com/office/drawing/2014/main" id="{8C67F80F-5E53-8DE9-BB4F-E733BDCA3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/>
              <a:t>Culture is learnt from our upbringing.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/>
              <a:t>It includes traditions, religious beliefs, our values, food &amp; clothes.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/>
              <a:t>These influence our behaviour.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/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 kern="1200"/>
              <a:t>We may pass these influences onto the people around us.</a:t>
            </a:r>
          </a:p>
          <a:p>
            <a:pPr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900" kern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1462C74-160B-5A21-9B86-42C1AC41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Our cultural life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77C8BC85-FE77-DDC9-AAB5-C9FDD53EE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00201"/>
            <a:ext cx="5267325" cy="4525963"/>
          </a:xfrm>
        </p:spPr>
        <p:txBody>
          <a:bodyPr>
            <a:normAutofit lnSpcReduction="10000"/>
          </a:bodyPr>
          <a:lstStyle/>
          <a:p>
            <a:r>
              <a:rPr lang="en-GB" altLang="en-US"/>
              <a:t>Ethnic diversity has made our society rich in culture and contributed to our economic, social and democratic development.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r>
              <a:rPr lang="en-GB" altLang="en-US"/>
              <a:t>Everything in modern Britain – from music and fashion to food and language – has been influenced by different ethnic communities, cultures and social groups...</a:t>
            </a:r>
          </a:p>
        </p:txBody>
      </p:sp>
      <p:pic>
        <p:nvPicPr>
          <p:cNvPr id="25604" name="Picture 13">
            <a:extLst>
              <a:ext uri="{FF2B5EF4-FFF2-40B4-BE49-F238E27FC236}">
                <a16:creationId xmlns:a16="http://schemas.microsoft.com/office/drawing/2014/main" id="{81959006-16FE-21CE-59FB-32ED4A46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4292600"/>
            <a:ext cx="138588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4">
            <a:extLst>
              <a:ext uri="{FF2B5EF4-FFF2-40B4-BE49-F238E27FC236}">
                <a16:creationId xmlns:a16="http://schemas.microsoft.com/office/drawing/2014/main" id="{02E76A9C-2329-ACC2-4EC2-98C7B1078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2781301"/>
            <a:ext cx="122396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3">
            <a:extLst>
              <a:ext uri="{FF2B5EF4-FFF2-40B4-BE49-F238E27FC236}">
                <a16:creationId xmlns:a16="http://schemas.microsoft.com/office/drawing/2014/main" id="{B1DC016F-8E3E-1816-E750-D8EEB4CFE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1" y="1412876"/>
            <a:ext cx="18335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80" name="Rectangle 2867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FC6C6CA0-895E-6A09-BD7A-545E0FC0C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altLang="en-US" sz="5400"/>
              <a:t>Our cultural life</a:t>
            </a:r>
          </a:p>
        </p:txBody>
      </p:sp>
      <p:sp>
        <p:nvSpPr>
          <p:cNvPr id="2868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A07DB533-79C8-E8C8-7706-573C1559D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altLang="en-US" sz="2200"/>
              <a:t>British music combines influences from all over the world. Some of our most successful musicians are from ethnic minority groups.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256B42-424A-BC98-375B-DA083080AF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818" r="248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4" name="Rectangle 2970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C4925A3D-62CA-5F08-67EF-0C8A7042E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altLang="en-US" sz="5400"/>
              <a:t>Our cultural life</a:t>
            </a:r>
          </a:p>
        </p:txBody>
      </p:sp>
      <p:sp>
        <p:nvSpPr>
          <p:cNvPr id="2970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29FBCFBC-BD95-0F51-B97F-17FBBA5A4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GB" altLang="en-US" sz="2200"/>
              <a:t>Sportsmen and women from ethnic minority groups have made huge contributions to our sporting success and achieved world class status.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0D8380-826F-6EFD-867E-8B58FDD8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008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BF465C-6DA3-0F33-340D-A7DAA5CFD85D}"/>
              </a:ext>
            </a:extLst>
          </p:cNvPr>
          <p:cNvSpPr txBox="1">
            <a:spLocks/>
          </p:cNvSpPr>
          <p:nvPr/>
        </p:nvSpPr>
        <p:spPr bwMode="auto">
          <a:xfrm>
            <a:off x="469662" y="2336186"/>
            <a:ext cx="4243589" cy="33206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</a:pPr>
            <a:endParaRPr lang="en-US" altLang="en-US" sz="220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</a:pPr>
            <a:endParaRPr lang="en-US" altLang="en-US" sz="2200" dirty="0">
              <a:latin typeface="+mn-lt"/>
              <a:cs typeface="+mn-cs"/>
            </a:endParaRPr>
          </a:p>
          <a:p>
            <a:pPr marL="114300" indent="0">
              <a:lnSpc>
                <a:spcPct val="90000"/>
              </a:lnSpc>
              <a:buNone/>
            </a:pPr>
            <a:r>
              <a:rPr lang="en-US" altLang="en-US" sz="2200" dirty="0">
                <a:latin typeface="+mn-lt"/>
                <a:cs typeface="+mn-cs"/>
              </a:rPr>
              <a:t>Without immigration, some England players wouldn’t live here.</a:t>
            </a:r>
            <a:endParaRPr lang="en-US" altLang="en-US" sz="2200" b="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</a:pPr>
            <a:endParaRPr lang="en-US" altLang="en-US" sz="2200" b="0" dirty="0"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</a:pPr>
            <a:endParaRPr lang="en-US" altLang="en-US" sz="2200" b="0" dirty="0">
              <a:latin typeface="+mn-lt"/>
              <a:cs typeface="+mn-cs"/>
            </a:endParaRPr>
          </a:p>
        </p:txBody>
      </p:sp>
      <p:pic>
        <p:nvPicPr>
          <p:cNvPr id="3074" name="Picture 2" descr="England Euro 2024 squad: Gareth Southgate's full team | FourFourTwo">
            <a:extLst>
              <a:ext uri="{FF2B5EF4-FFF2-40B4-BE49-F238E27FC236}">
                <a16:creationId xmlns:a16="http://schemas.microsoft.com/office/drawing/2014/main" id="{731DD24A-657D-0703-024B-18A46660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r="1803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0" name="Rectangle 3379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8923D0E5-8573-32CB-6B9A-3E9C48E3C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altLang="en-US" sz="5400" dirty="0"/>
              <a:t>Lets change things</a:t>
            </a:r>
          </a:p>
        </p:txBody>
      </p:sp>
      <p:sp>
        <p:nvSpPr>
          <p:cNvPr id="3380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DED9AD79-98D3-4E89-00E0-DE013BF9F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GB" altLang="en-US" sz="2200" dirty="0"/>
              <a:t>When we talk about diversity, we don’t just talk about race and ethnicity. </a:t>
            </a:r>
          </a:p>
          <a:p>
            <a:r>
              <a:rPr lang="en-GB" altLang="en-US" sz="2200" dirty="0"/>
              <a:t>Diversity includes </a:t>
            </a:r>
            <a:r>
              <a:rPr lang="en-GB" altLang="en-US" sz="2200" b="1" dirty="0"/>
              <a:t>all different people</a:t>
            </a:r>
            <a:r>
              <a:rPr lang="en-GB" altLang="en-US" sz="2200" dirty="0"/>
              <a:t>, each contributing their own uniqueness, making Britain a more interesting place to live.</a:t>
            </a:r>
          </a:p>
          <a:p>
            <a:r>
              <a:rPr lang="en-GB" altLang="en-US" sz="2200" dirty="0"/>
              <a:t>So diversity includes people of different </a:t>
            </a:r>
            <a:r>
              <a:rPr lang="en-GB" altLang="en-US" sz="2200" b="1" dirty="0"/>
              <a:t>gender, ages, sexual orientation, disability, religion, beliefs </a:t>
            </a:r>
            <a:r>
              <a:rPr lang="en-GB" altLang="en-US" sz="2200" dirty="0"/>
              <a:t>and more. </a:t>
            </a:r>
          </a:p>
          <a:p>
            <a:r>
              <a:rPr lang="en-GB" altLang="en-US" sz="2200" dirty="0"/>
              <a:t>It is important that everyone respects and celebrates each other’s differences so we can all get along, learn from each other and share an exciting mix of cultures and experiences. 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 sz="2200" dirty="0"/>
          </a:p>
          <a:p>
            <a:pPr>
              <a:buFont typeface="Arial" panose="020B0604020202020204" pitchFamily="34" charset="0"/>
              <a:buNone/>
            </a:pPr>
            <a:endParaRPr lang="en-GB" alt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BEA9B0-DA32-FAE7-4BEB-715AA3556D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70" r="30767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8E288ABE-EF09-4515-6A44-4A1E2F8416F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/>
              <a:t>Respect our differences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CB7B1770-4A0B-56DF-527D-22E2ED03D40D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 altLang="en-US" sz="2000"/>
              <a:t>It is important to celebrate and respect that we are all different.</a:t>
            </a:r>
          </a:p>
          <a:p>
            <a:r>
              <a:rPr lang="en-GB" altLang="en-US" sz="2000"/>
              <a:t>Remember, we are all different in our own way (each one of you), and we all add something special to the diversity of our country.</a:t>
            </a:r>
          </a:p>
          <a:p>
            <a:r>
              <a:rPr lang="en-GB" altLang="en-US" sz="2000"/>
              <a:t>The world would be a boring place if we were all the same!</a:t>
            </a:r>
          </a:p>
          <a:p>
            <a:r>
              <a:rPr lang="en-GB" altLang="en-US" sz="2000"/>
              <a:t>Finding out about different cultures and discovering the different ways that people live and think is fascinating, and helps everyone to get along and understand each other better.</a:t>
            </a:r>
          </a:p>
          <a:p>
            <a:r>
              <a:rPr lang="en-GB" altLang="en-US" sz="2000"/>
              <a:t>So let’s show some respect for difference.</a:t>
            </a:r>
          </a:p>
          <a:p>
            <a:endParaRPr lang="en-GB" altLang="en-US" sz="2000"/>
          </a:p>
          <a:p>
            <a:endParaRPr lang="en-GB" altLang="en-US" sz="2000"/>
          </a:p>
          <a:p>
            <a:pPr>
              <a:buFont typeface="Arial" panose="020B0604020202020204" pitchFamily="34" charset="0"/>
              <a:buNone/>
            </a:pPr>
            <a:endParaRPr lang="en-GB" altLang="en-US" sz="2000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FF590C6F-F47A-C221-BFA7-80C32B49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/>
          <a:stretch>
            <a:fillRect/>
          </a:stretch>
        </p:blipFill>
        <p:spPr bwMode="auto">
          <a:xfrm>
            <a:off x="3216276" y="5084763"/>
            <a:ext cx="29511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>
            <a:extLst>
              <a:ext uri="{FF2B5EF4-FFF2-40B4-BE49-F238E27FC236}">
                <a16:creationId xmlns:a16="http://schemas.microsoft.com/office/drawing/2014/main" id="{6618801B-D9CB-2410-A2D5-84BD23935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/>
          <a:stretch>
            <a:fillRect/>
          </a:stretch>
        </p:blipFill>
        <p:spPr bwMode="auto">
          <a:xfrm>
            <a:off x="6167438" y="5084763"/>
            <a:ext cx="295275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5" name="Rectangle 3789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7" name="Freeform: Shape 3789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2B834132-16E0-E14F-95CB-092797531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3103" y="2016432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Britain</a:t>
            </a:r>
            <a:br>
              <a:rPr lang="en-US" alt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alt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alt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US" sz="3700" b="1" kern="1200" dirty="0">
                <a:solidFill>
                  <a:schemeClr val="tx1"/>
                </a:solidFill>
              </a:rPr>
              <a:t>A</a:t>
            </a:r>
            <a:r>
              <a:rPr lang="en-US" alt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place of different religious faiths</a:t>
            </a:r>
          </a:p>
        </p:txBody>
      </p:sp>
      <p:pic>
        <p:nvPicPr>
          <p:cNvPr id="37890" name="Picture 2" descr="Religious Symbols">
            <a:extLst>
              <a:ext uri="{FF2B5EF4-FFF2-40B4-BE49-F238E27FC236}">
                <a16:creationId xmlns:a16="http://schemas.microsoft.com/office/drawing/2014/main" id="{41E62CC3-90ED-4608-5DBD-C70EF192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1010037"/>
            <a:ext cx="5708649" cy="48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2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72F4C8-63C4-4A34-CB0F-04B702E631A0}"/>
              </a:ext>
            </a:extLst>
          </p:cNvPr>
          <p:cNvSpPr txBox="1"/>
          <p:nvPr/>
        </p:nvSpPr>
        <p:spPr>
          <a:xfrm>
            <a:off x="773408" y="992094"/>
            <a:ext cx="3616913" cy="2795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Proportion of faiths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D12A1-5BED-CA91-DF45-2CF481E9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785" y="1379721"/>
            <a:ext cx="6437542" cy="33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48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B834132-16E0-E14F-95CB-092797531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660066"/>
                </a:solidFill>
                <a:latin typeface="Trajan Pro" pitchFamily="18" charset="0"/>
              </a:rPr>
              <a:t>Cultural Respect</a:t>
            </a:r>
          </a:p>
        </p:txBody>
      </p:sp>
      <p:sp>
        <p:nvSpPr>
          <p:cNvPr id="5124" name="Content Placeholder 9">
            <a:extLst>
              <a:ext uri="{FF2B5EF4-FFF2-40B4-BE49-F238E27FC236}">
                <a16:creationId xmlns:a16="http://schemas.microsoft.com/office/drawing/2014/main" id="{8C67F80F-5E53-8DE9-BB4F-E733BDCA3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6413" y="1654173"/>
            <a:ext cx="9554959" cy="4929188"/>
          </a:xfrm>
        </p:spPr>
        <p:txBody>
          <a:bodyPr/>
          <a:lstStyle/>
          <a:p>
            <a:pPr eaLnBrk="1" hangingPunct="1"/>
            <a:r>
              <a:rPr lang="en-GB" altLang="en-US" dirty="0"/>
              <a:t>Britain is a population with many religious beliefs.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Each person has been brought up in a culture that their family believes in.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Despite some differences, it is important that we respect each others beliefs. Religions have a huge amount of sacred history!</a:t>
            </a:r>
          </a:p>
        </p:txBody>
      </p:sp>
    </p:spTree>
    <p:extLst>
      <p:ext uri="{BB962C8B-B14F-4D97-AF65-F5344CB8AC3E}">
        <p14:creationId xmlns:p14="http://schemas.microsoft.com/office/powerpoint/2010/main" val="172024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B834132-16E0-E14F-95CB-092797531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660066"/>
                </a:solidFill>
                <a:latin typeface="Trajan Pro" pitchFamily="18" charset="0"/>
              </a:rPr>
              <a:t>Do you think these headlines are respectful?</a:t>
            </a:r>
          </a:p>
        </p:txBody>
      </p:sp>
      <p:pic>
        <p:nvPicPr>
          <p:cNvPr id="39938" name="Picture 2" descr="Newspapers publish anti-immigration stories - but what is to be done? | Roy  Greenslade | The Guardian">
            <a:extLst>
              <a:ext uri="{FF2B5EF4-FFF2-40B4-BE49-F238E27FC236}">
                <a16:creationId xmlns:a16="http://schemas.microsoft.com/office/drawing/2014/main" id="{7B1B4EB0-8E69-60F1-656C-2C511D2D0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3395"/>
            <a:ext cx="8080513" cy="484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5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B834132-16E0-E14F-95CB-092797531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0348" y="2651125"/>
            <a:ext cx="8229600" cy="777875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660066"/>
                </a:solidFill>
                <a:latin typeface="Trajan Pro" pitchFamily="18" charset="0"/>
              </a:rPr>
              <a:t>Recent events…</a:t>
            </a:r>
          </a:p>
        </p:txBody>
      </p:sp>
    </p:spTree>
    <p:extLst>
      <p:ext uri="{BB962C8B-B14F-4D97-AF65-F5344CB8AC3E}">
        <p14:creationId xmlns:p14="http://schemas.microsoft.com/office/powerpoint/2010/main" val="86194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object 4">
            <a:extLst>
              <a:ext uri="{FF2B5EF4-FFF2-40B4-BE49-F238E27FC236}">
                <a16:creationId xmlns:a16="http://schemas.microsoft.com/office/drawing/2014/main" id="{53F4EF99-CDB5-D2AC-2A8D-5836FB57FA04}"/>
              </a:ext>
            </a:extLst>
          </p:cNvPr>
          <p:cNvPicPr/>
          <p:nvPr/>
        </p:nvPicPr>
        <p:blipFill>
          <a:blip r:embed="rId2" cstate="print"/>
          <a:srcRect l="6002" r="-6" b="-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8F4472F-872B-AC4A-E5FE-77B6F1FB6E54}"/>
              </a:ext>
            </a:extLst>
          </p:cNvPr>
          <p:cNvSpPr txBox="1"/>
          <p:nvPr/>
        </p:nvSpPr>
        <p:spPr>
          <a:xfrm>
            <a:off x="8621202" y="922351"/>
            <a:ext cx="3445765" cy="369202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UK Riots Fueled by Anti-Immigrant Hate Crimes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-5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47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1A334-F962-8778-0445-FDFFD775DF5F}"/>
              </a:ext>
            </a:extLst>
          </p:cNvPr>
          <p:cNvSpPr txBox="1"/>
          <p:nvPr/>
        </p:nvSpPr>
        <p:spPr>
          <a:xfrm>
            <a:off x="570506" y="842100"/>
            <a:ext cx="6535972" cy="13956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UK Riots Fueled by Anti-Immigrant Hate Crimes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  <a:r>
              <a:rPr kumimoji="0" lang="en-US" sz="4200" b="0" i="0" u="none" strike="noStrike" kern="1200" cap="none" spc="-5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 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983BC3-21FB-675D-6E1B-2954332FDA9D}"/>
              </a:ext>
            </a:extLst>
          </p:cNvPr>
          <p:cNvSpPr txBox="1"/>
          <p:nvPr/>
        </p:nvSpPr>
        <p:spPr>
          <a:xfrm>
            <a:off x="321564" y="2954485"/>
            <a:ext cx="6665205" cy="378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700" marR="5080" lvl="0" indent="-228600" algn="l" defTabSz="914400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recent weeks, the UK has witnessed an alarming escalation of violence and unrest, with riots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spreading across cities and towns. At the heart of this turmoil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troubling rise in anti-immigrant hate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crimes.</a:t>
            </a:r>
            <a:r>
              <a:rPr kumimoji="0" lang="en-US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E459C8D1-29AA-2A0F-364C-D4478CA6AA33}"/>
              </a:ext>
            </a:extLst>
          </p:cNvPr>
          <p:cNvPicPr/>
          <p:nvPr/>
        </p:nvPicPr>
        <p:blipFill>
          <a:blip r:embed="rId2" cstate="print"/>
          <a:srcRect l="33133" r="-6" b="-6"/>
          <a:stretch/>
        </p:blipFill>
        <p:spPr>
          <a:xfrm>
            <a:off x="7308333" y="10"/>
            <a:ext cx="488366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32443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736</Words>
  <Application>Microsoft Office PowerPoint</Application>
  <PresentationFormat>Widescreen</PresentationFormat>
  <Paragraphs>68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Trajan Pro</vt:lpstr>
      <vt:lpstr>Office Theme</vt:lpstr>
      <vt:lpstr>Default Design</vt:lpstr>
      <vt:lpstr>What is Culture?</vt:lpstr>
      <vt:lpstr>What is Culture?</vt:lpstr>
      <vt:lpstr>Britain   A place of different religious faiths</vt:lpstr>
      <vt:lpstr>PowerPoint Presentation</vt:lpstr>
      <vt:lpstr>Cultural Respect</vt:lpstr>
      <vt:lpstr>Do you think these headlines are respectful?</vt:lpstr>
      <vt:lpstr>Recent events…</vt:lpstr>
      <vt:lpstr>PowerPoint Presentation</vt:lpstr>
      <vt:lpstr>PowerPoint Presentation</vt:lpstr>
      <vt:lpstr>PowerPoint Presentation</vt:lpstr>
      <vt:lpstr>Lets go from the start…    </vt:lpstr>
      <vt:lpstr>Diversity of the UK</vt:lpstr>
      <vt:lpstr>Diversity of the UK</vt:lpstr>
      <vt:lpstr>Diversity of the UK</vt:lpstr>
      <vt:lpstr>Diversity of the UK</vt:lpstr>
      <vt:lpstr>A mix of food</vt:lpstr>
      <vt:lpstr>A mix of music and dance</vt:lpstr>
      <vt:lpstr>A mix of sports</vt:lpstr>
      <vt:lpstr>A mix of fashion</vt:lpstr>
      <vt:lpstr>Our cultural life</vt:lpstr>
      <vt:lpstr>Our cultural life</vt:lpstr>
      <vt:lpstr>Our cultural life</vt:lpstr>
      <vt:lpstr>PowerPoint Presentation</vt:lpstr>
      <vt:lpstr>Lets change things</vt:lpstr>
      <vt:lpstr>Respect our differences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Culture?</dc:title>
  <dc:creator>Emma Pain</dc:creator>
  <cp:lastModifiedBy>S Haines</cp:lastModifiedBy>
  <cp:revision>1</cp:revision>
  <dcterms:created xsi:type="dcterms:W3CDTF">2024-08-14T15:57:42Z</dcterms:created>
  <dcterms:modified xsi:type="dcterms:W3CDTF">2024-08-20T12:01:20Z</dcterms:modified>
</cp:coreProperties>
</file>