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9" r:id="rId2"/>
    <p:sldId id="283"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19044B-729C-B676-3F12-9F1B29AE51AD}" v="125" dt="2026-09-09T14:12:45.8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clark@bradonforest.wilts.sch.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Box 532">
            <a:extLst>
              <a:ext uri="{FF2B5EF4-FFF2-40B4-BE49-F238E27FC236}">
                <a16:creationId xmlns:a16="http://schemas.microsoft.com/office/drawing/2014/main" id="{D003EF5D-9FB6-82E8-88A4-B07CAA4673E4}"/>
              </a:ext>
            </a:extLst>
          </p:cNvPr>
          <p:cNvSpPr txBox="1">
            <a:spLocks noChangeArrowheads="1"/>
          </p:cNvSpPr>
          <p:nvPr/>
        </p:nvSpPr>
        <p:spPr bwMode="auto">
          <a:xfrm>
            <a:off x="50800" y="1710101"/>
            <a:ext cx="12139613" cy="269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en-US"/>
            </a:defPPr>
            <a:lvl1pPr algn="l" defTabSz="913607" rtl="0" eaLnBrk="0" fontAlgn="base" hangingPunct="0">
              <a:spcBef>
                <a:spcPct val="0"/>
              </a:spcBef>
              <a:spcAft>
                <a:spcPct val="0"/>
              </a:spcAft>
              <a:defRPr sz="1800" kern="1200">
                <a:solidFill>
                  <a:schemeClr val="tx1"/>
                </a:solidFill>
                <a:latin typeface="Lato Light" panose="020F0502020204030203" pitchFamily="34" charset="0"/>
                <a:ea typeface="+mn-ea"/>
                <a:cs typeface="+mn-cs"/>
              </a:defRPr>
            </a:lvl1pPr>
            <a:lvl2pPr marL="456407" indent="-227807" algn="l" defTabSz="913607" rtl="0" eaLnBrk="0" fontAlgn="base" hangingPunct="0">
              <a:spcBef>
                <a:spcPct val="0"/>
              </a:spcBef>
              <a:spcAft>
                <a:spcPct val="0"/>
              </a:spcAft>
              <a:defRPr sz="1800" kern="1200">
                <a:solidFill>
                  <a:schemeClr val="tx1"/>
                </a:solidFill>
                <a:latin typeface="Lato Light" panose="020F0502020204030203" pitchFamily="34" charset="0"/>
                <a:ea typeface="+mn-ea"/>
                <a:cs typeface="+mn-cs"/>
              </a:defRPr>
            </a:lvl2pPr>
            <a:lvl3pPr marL="913607" indent="-456407" algn="l" defTabSz="913607" rtl="0" eaLnBrk="0" fontAlgn="base" hangingPunct="0">
              <a:spcBef>
                <a:spcPct val="0"/>
              </a:spcBef>
              <a:spcAft>
                <a:spcPct val="0"/>
              </a:spcAft>
              <a:defRPr sz="1800" kern="1200">
                <a:solidFill>
                  <a:schemeClr val="tx1"/>
                </a:solidFill>
                <a:latin typeface="Lato Light" panose="020F0502020204030203" pitchFamily="34" charset="0"/>
                <a:ea typeface="+mn-ea"/>
                <a:cs typeface="+mn-cs"/>
              </a:defRPr>
            </a:lvl3pPr>
            <a:lvl4pPr marL="1370807" indent="-685007" algn="l" defTabSz="913607" rtl="0" eaLnBrk="0" fontAlgn="base" hangingPunct="0">
              <a:spcBef>
                <a:spcPct val="0"/>
              </a:spcBef>
              <a:spcAft>
                <a:spcPct val="0"/>
              </a:spcAft>
              <a:defRPr sz="1800" kern="1200">
                <a:solidFill>
                  <a:schemeClr val="tx1"/>
                </a:solidFill>
                <a:latin typeface="Lato Light" panose="020F0502020204030203" pitchFamily="34" charset="0"/>
                <a:ea typeface="+mn-ea"/>
                <a:cs typeface="+mn-cs"/>
              </a:defRPr>
            </a:lvl4pPr>
            <a:lvl5pPr marL="1828007" indent="-913607" algn="l" defTabSz="913607" rtl="0" eaLnBrk="0" fontAlgn="base" hangingPunct="0">
              <a:spcBef>
                <a:spcPct val="0"/>
              </a:spcBef>
              <a:spcAft>
                <a:spcPct val="0"/>
              </a:spcAft>
              <a:defRPr sz="1800" kern="1200">
                <a:solidFill>
                  <a:schemeClr val="tx1"/>
                </a:solidFill>
                <a:latin typeface="Lato Light" panose="020F0502020204030203" pitchFamily="34" charset="0"/>
                <a:ea typeface="+mn-ea"/>
                <a:cs typeface="+mn-cs"/>
              </a:defRPr>
            </a:lvl5pPr>
            <a:lvl6pPr marL="1143000" algn="l" defTabSz="457200" rtl="0" eaLnBrk="1" latinLnBrk="0" hangingPunct="1">
              <a:defRPr sz="1800" kern="1200">
                <a:solidFill>
                  <a:schemeClr val="tx1"/>
                </a:solidFill>
                <a:latin typeface="Lato Light" panose="020F0502020204030203" pitchFamily="34" charset="0"/>
                <a:ea typeface="+mn-ea"/>
                <a:cs typeface="+mn-cs"/>
              </a:defRPr>
            </a:lvl6pPr>
            <a:lvl7pPr marL="1371600" algn="l" defTabSz="457200" rtl="0" eaLnBrk="1" latinLnBrk="0" hangingPunct="1">
              <a:defRPr sz="1800" kern="1200">
                <a:solidFill>
                  <a:schemeClr val="tx1"/>
                </a:solidFill>
                <a:latin typeface="Lato Light" panose="020F0502020204030203" pitchFamily="34" charset="0"/>
                <a:ea typeface="+mn-ea"/>
                <a:cs typeface="+mn-cs"/>
              </a:defRPr>
            </a:lvl7pPr>
            <a:lvl8pPr marL="1600200" algn="l" defTabSz="457200" rtl="0" eaLnBrk="1" latinLnBrk="0" hangingPunct="1">
              <a:defRPr sz="1800" kern="1200">
                <a:solidFill>
                  <a:schemeClr val="tx1"/>
                </a:solidFill>
                <a:latin typeface="Lato Light" panose="020F0502020204030203" pitchFamily="34" charset="0"/>
                <a:ea typeface="+mn-ea"/>
                <a:cs typeface="+mn-cs"/>
              </a:defRPr>
            </a:lvl8pPr>
            <a:lvl9pPr marL="1828800" algn="l" defTabSz="457200" rtl="0" eaLnBrk="1" latinLnBrk="0" hangingPunct="1">
              <a:defRPr sz="1800" kern="1200">
                <a:solidFill>
                  <a:schemeClr val="tx1"/>
                </a:solidFill>
                <a:latin typeface="Lato Light" panose="020F0502020204030203" pitchFamily="34" charset="0"/>
                <a:ea typeface="+mn-ea"/>
                <a:cs typeface="+mn-cs"/>
              </a:defRPr>
            </a:lvl9pPr>
          </a:lstStyle>
          <a:p>
            <a:pPr algn="ctr" eaLnBrk="1" hangingPunct="1"/>
            <a:r>
              <a:rPr lang="en-US" altLang="en-US" sz="3600" b="1" dirty="0">
                <a:solidFill>
                  <a:srgbClr val="00B050"/>
                </a:solidFill>
                <a:latin typeface="Calibri" panose="020F0502020204030204" pitchFamily="34" charset="0"/>
                <a:ea typeface="Lato Black" panose="020F0502020204030203" pitchFamily="34" charset="0"/>
                <a:cs typeface="Calibri" panose="020F0502020204030204" pitchFamily="34" charset="0"/>
              </a:rPr>
              <a:t>Personal Development </a:t>
            </a:r>
            <a:r>
              <a:rPr lang="en-US" altLang="en-US" sz="3600" dirty="0">
                <a:solidFill>
                  <a:schemeClr val="tx2"/>
                </a:solidFill>
                <a:latin typeface="Calibri" panose="020F0502020204030204" pitchFamily="34" charset="0"/>
                <a:ea typeface="Lato Black" panose="020F0502020204030203" pitchFamily="34" charset="0"/>
                <a:cs typeface="Calibri" panose="020F0502020204030204" pitchFamily="34" charset="0"/>
              </a:rPr>
              <a:t>at Bradon Forest School</a:t>
            </a:r>
          </a:p>
          <a:p>
            <a:pPr algn="ctr" eaLnBrk="1" hangingPunct="1"/>
            <a:endParaRPr lang="en-US" altLang="en-US" sz="2700" dirty="0">
              <a:solidFill>
                <a:schemeClr val="tx2"/>
              </a:solidFill>
              <a:latin typeface="Calibri" panose="020F0502020204030204" pitchFamily="34" charset="0"/>
              <a:ea typeface="Lato Black" panose="020F0502020204030203" pitchFamily="34" charset="0"/>
              <a:cs typeface="Calibri" panose="020F0502020204030204" pitchFamily="34" charset="0"/>
            </a:endParaRPr>
          </a:p>
          <a:p>
            <a:pPr algn="ctr" eaLnBrk="1" hangingPunct="1"/>
            <a:endParaRPr lang="en-US" altLang="en-US" sz="2200" dirty="0">
              <a:solidFill>
                <a:schemeClr val="tx2"/>
              </a:solidFill>
              <a:latin typeface="Calibri" panose="020F0502020204030204" pitchFamily="34" charset="0"/>
              <a:ea typeface="Lato Black" panose="020F0502020204030203" pitchFamily="34" charset="0"/>
              <a:cs typeface="Calibri" panose="020F0502020204030204" pitchFamily="34" charset="0"/>
            </a:endParaRPr>
          </a:p>
          <a:p>
            <a:pPr algn="ctr" eaLnBrk="1" hangingPunct="1"/>
            <a:r>
              <a:rPr lang="en-GB" altLang="en-US" sz="2700" b="1" dirty="0">
                <a:solidFill>
                  <a:schemeClr val="tx2"/>
                </a:solidFill>
                <a:latin typeface="Calibri" panose="020F0502020204030204" pitchFamily="34" charset="0"/>
                <a:ea typeface="Lato Black" panose="020F0502020204030203" pitchFamily="34" charset="0"/>
                <a:cs typeface="Calibri" panose="020F0502020204030204" pitchFamily="34" charset="0"/>
              </a:rPr>
              <a:t>Key terms:</a:t>
            </a:r>
          </a:p>
          <a:p>
            <a:pPr algn="ctr" eaLnBrk="1" hangingPunct="1"/>
            <a:r>
              <a:rPr lang="en-US" altLang="en-US" sz="2700" b="1" dirty="0">
                <a:solidFill>
                  <a:schemeClr val="tx2"/>
                </a:solidFill>
                <a:latin typeface="Calibri" panose="020F0502020204030204" pitchFamily="34" charset="0"/>
                <a:ea typeface="Lato Black" panose="020F0502020204030203" pitchFamily="34" charset="0"/>
                <a:cs typeface="Calibri" panose="020F0502020204030204" pitchFamily="34" charset="0"/>
              </a:rPr>
              <a:t>PSHE – </a:t>
            </a:r>
            <a:r>
              <a:rPr lang="en-US" altLang="en-US" sz="2700" i="1" dirty="0">
                <a:solidFill>
                  <a:schemeClr val="tx2"/>
                </a:solidFill>
                <a:latin typeface="Calibri" panose="020F0502020204030204" pitchFamily="34" charset="0"/>
                <a:ea typeface="Lato Black" panose="020F0502020204030203" pitchFamily="34" charset="0"/>
                <a:cs typeface="Calibri" panose="020F0502020204030204" pitchFamily="34" charset="0"/>
              </a:rPr>
              <a:t>Personal, Social and Health Education</a:t>
            </a:r>
            <a:r>
              <a:rPr lang="en-US" altLang="en-US" sz="2700" dirty="0">
                <a:solidFill>
                  <a:schemeClr val="tx2"/>
                </a:solidFill>
                <a:latin typeface="Calibri" panose="020F0502020204030204" pitchFamily="34" charset="0"/>
                <a:ea typeface="Lato Black" panose="020F0502020204030203" pitchFamily="34" charset="0"/>
                <a:cs typeface="Calibri" panose="020F0502020204030204" pitchFamily="34" charset="0"/>
              </a:rPr>
              <a:t>. Refers to the subject where students learn about their own personal development.</a:t>
            </a:r>
          </a:p>
          <a:p>
            <a:pPr algn="ctr" eaLnBrk="1" hangingPunct="1"/>
            <a:endParaRPr lang="en-US" altLang="en-US" sz="2700" dirty="0">
              <a:solidFill>
                <a:schemeClr val="tx2"/>
              </a:solidFill>
              <a:latin typeface="Calibri" panose="020F0502020204030204" pitchFamily="34" charset="0"/>
              <a:ea typeface="Lato Black" panose="020F0502020204030203" pitchFamily="34" charset="0"/>
              <a:cs typeface="Calibri" panose="020F0502020204030204" pitchFamily="34" charset="0"/>
            </a:endParaRPr>
          </a:p>
          <a:p>
            <a:pPr algn="ctr" eaLnBrk="1" hangingPunct="1"/>
            <a:r>
              <a:rPr lang="en-US" altLang="en-US" sz="2700" b="1" dirty="0">
                <a:solidFill>
                  <a:schemeClr val="tx2"/>
                </a:solidFill>
                <a:latin typeface="Calibri" panose="020F0502020204030204" pitchFamily="34" charset="0"/>
                <a:ea typeface="Lato Black" panose="020F0502020204030203" pitchFamily="34" charset="0"/>
                <a:cs typeface="Calibri" panose="020F0502020204030204" pitchFamily="34" charset="0"/>
              </a:rPr>
              <a:t>SMSC – </a:t>
            </a:r>
            <a:r>
              <a:rPr lang="en-US" altLang="en-US" sz="2700" i="1" dirty="0">
                <a:solidFill>
                  <a:schemeClr val="tx2"/>
                </a:solidFill>
                <a:latin typeface="Calibri" panose="020F0502020204030204" pitchFamily="34" charset="0"/>
                <a:ea typeface="Lato Black" panose="020F0502020204030203" pitchFamily="34" charset="0"/>
                <a:cs typeface="Calibri" panose="020F0502020204030204" pitchFamily="34" charset="0"/>
              </a:rPr>
              <a:t>Social, Moral, Spiritual and Cultural</a:t>
            </a:r>
            <a:r>
              <a:rPr lang="en-US" altLang="en-US" sz="2700" dirty="0">
                <a:solidFill>
                  <a:schemeClr val="tx2"/>
                </a:solidFill>
                <a:latin typeface="Calibri" panose="020F0502020204030204" pitchFamily="34" charset="0"/>
                <a:ea typeface="Lato Black" panose="020F0502020204030203" pitchFamily="34" charset="0"/>
                <a:cs typeface="Calibri" panose="020F0502020204030204" pitchFamily="34" charset="0"/>
              </a:rPr>
              <a:t>. Students explore and develop these important ideas in multiple areas across BFS as part of their personal development. Aspects of SMSC are mapped in the PSHE overview on the following slides.</a:t>
            </a:r>
          </a:p>
          <a:p>
            <a:pPr algn="ctr" eaLnBrk="1" hangingPunct="1"/>
            <a:endParaRPr lang="en-US" altLang="en-US" sz="2700" b="1" dirty="0">
              <a:solidFill>
                <a:schemeClr val="tx2"/>
              </a:solidFill>
              <a:latin typeface="Calibri" panose="020F0502020204030204" pitchFamily="34" charset="0"/>
              <a:ea typeface="Lato Black" panose="020F0502020204030203" pitchFamily="34" charset="0"/>
              <a:cs typeface="Calibri" panose="020F0502020204030204" pitchFamily="34" charset="0"/>
            </a:endParaRPr>
          </a:p>
          <a:p>
            <a:pPr algn="ctr" eaLnBrk="1" hangingPunct="1"/>
            <a:r>
              <a:rPr lang="en-US" altLang="en-US" sz="2700" b="1" dirty="0">
                <a:solidFill>
                  <a:schemeClr val="tx2"/>
                </a:solidFill>
                <a:latin typeface="Calibri" panose="020F0502020204030204" pitchFamily="34" charset="0"/>
                <a:ea typeface="Lato Black" panose="020F0502020204030203" pitchFamily="34" charset="0"/>
                <a:cs typeface="Calibri" panose="020F0502020204030204" pitchFamily="34" charset="0"/>
              </a:rPr>
              <a:t>RSHE – </a:t>
            </a:r>
            <a:r>
              <a:rPr lang="en-US" altLang="en-US" sz="2700" i="1" dirty="0">
                <a:solidFill>
                  <a:schemeClr val="tx2"/>
                </a:solidFill>
                <a:latin typeface="Calibri" panose="020F0502020204030204" pitchFamily="34" charset="0"/>
                <a:ea typeface="Lato Black" panose="020F0502020204030203" pitchFamily="34" charset="0"/>
                <a:cs typeface="Calibri" panose="020F0502020204030204" pitchFamily="34" charset="0"/>
              </a:rPr>
              <a:t>Relationships and Sex, and Health Education. </a:t>
            </a:r>
            <a:r>
              <a:rPr lang="en-US" altLang="en-US" sz="2700" dirty="0">
                <a:solidFill>
                  <a:schemeClr val="tx2"/>
                </a:solidFill>
                <a:latin typeface="Calibri" panose="020F0502020204030204" pitchFamily="34" charset="0"/>
                <a:ea typeface="Lato Black" panose="020F0502020204030203" pitchFamily="34" charset="0"/>
                <a:cs typeface="Calibri" panose="020F0502020204030204" pitchFamily="34" charset="0"/>
              </a:rPr>
              <a:t>Learning which focuses on such topics as: families and relationships; physical and mental health; sexual and intimate relationships; online safety; sexuality and gender; sexual safety; drugs and alcohol.</a:t>
            </a:r>
            <a:endParaRPr lang="en-US" altLang="en-US" sz="2700" b="1" dirty="0">
              <a:solidFill>
                <a:schemeClr val="tx2"/>
              </a:solidFill>
              <a:latin typeface="Calibri" panose="020F0502020204030204" pitchFamily="34" charset="0"/>
              <a:ea typeface="Lato Black" panose="020F0502020204030203" pitchFamily="34" charset="0"/>
              <a:cs typeface="Calibri" panose="020F0502020204030204" pitchFamily="34" charset="0"/>
            </a:endParaRPr>
          </a:p>
        </p:txBody>
      </p:sp>
      <p:pic>
        <p:nvPicPr>
          <p:cNvPr id="1026" name="Picture 2" descr="Bradon Forest School jobs - Eteach">
            <a:extLst>
              <a:ext uri="{FF2B5EF4-FFF2-40B4-BE49-F238E27FC236}">
                <a16:creationId xmlns:a16="http://schemas.microsoft.com/office/drawing/2014/main" id="{33EC9322-B743-6C9E-5CAC-4C8C5B0EE0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9086" y="77821"/>
            <a:ext cx="1382114" cy="13529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Box 532">
            <a:extLst>
              <a:ext uri="{FF2B5EF4-FFF2-40B4-BE49-F238E27FC236}">
                <a16:creationId xmlns:a16="http://schemas.microsoft.com/office/drawing/2014/main" id="{73DFF6B7-F0FB-3B74-9CFA-644E8C22BEF3}"/>
              </a:ext>
            </a:extLst>
          </p:cNvPr>
          <p:cNvSpPr txBox="1">
            <a:spLocks noChangeArrowheads="1"/>
          </p:cNvSpPr>
          <p:nvPr/>
        </p:nvSpPr>
        <p:spPr bwMode="auto">
          <a:xfrm>
            <a:off x="50800" y="1935227"/>
            <a:ext cx="12139613" cy="298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720" tIns="22860" rIns="45720" bIns="22860" anchor="ctr">
            <a:spAutoFit/>
          </a:bodyPr>
          <a:lstStyle>
            <a:defPPr>
              <a:defRPr lang="en-US"/>
            </a:defPPr>
            <a:lvl1pPr algn="l" defTabSz="913607" rtl="0" eaLnBrk="0" fontAlgn="base" hangingPunct="0">
              <a:spcBef>
                <a:spcPct val="0"/>
              </a:spcBef>
              <a:spcAft>
                <a:spcPct val="0"/>
              </a:spcAft>
              <a:defRPr sz="1800" kern="1200">
                <a:solidFill>
                  <a:schemeClr val="tx1"/>
                </a:solidFill>
                <a:latin typeface="Lato Light" panose="020F0502020204030203" pitchFamily="34" charset="0"/>
                <a:ea typeface="+mn-ea"/>
                <a:cs typeface="+mn-cs"/>
              </a:defRPr>
            </a:lvl1pPr>
            <a:lvl2pPr marL="456407" indent="-227807" algn="l" defTabSz="913607" rtl="0" eaLnBrk="0" fontAlgn="base" hangingPunct="0">
              <a:spcBef>
                <a:spcPct val="0"/>
              </a:spcBef>
              <a:spcAft>
                <a:spcPct val="0"/>
              </a:spcAft>
              <a:defRPr sz="1800" kern="1200">
                <a:solidFill>
                  <a:schemeClr val="tx1"/>
                </a:solidFill>
                <a:latin typeface="Lato Light" panose="020F0502020204030203" pitchFamily="34" charset="0"/>
                <a:ea typeface="+mn-ea"/>
                <a:cs typeface="+mn-cs"/>
              </a:defRPr>
            </a:lvl2pPr>
            <a:lvl3pPr marL="913607" indent="-456407" algn="l" defTabSz="913607" rtl="0" eaLnBrk="0" fontAlgn="base" hangingPunct="0">
              <a:spcBef>
                <a:spcPct val="0"/>
              </a:spcBef>
              <a:spcAft>
                <a:spcPct val="0"/>
              </a:spcAft>
              <a:defRPr sz="1800" kern="1200">
                <a:solidFill>
                  <a:schemeClr val="tx1"/>
                </a:solidFill>
                <a:latin typeface="Lato Light" panose="020F0502020204030203" pitchFamily="34" charset="0"/>
                <a:ea typeface="+mn-ea"/>
                <a:cs typeface="+mn-cs"/>
              </a:defRPr>
            </a:lvl3pPr>
            <a:lvl4pPr marL="1370807" indent="-685007" algn="l" defTabSz="913607" rtl="0" eaLnBrk="0" fontAlgn="base" hangingPunct="0">
              <a:spcBef>
                <a:spcPct val="0"/>
              </a:spcBef>
              <a:spcAft>
                <a:spcPct val="0"/>
              </a:spcAft>
              <a:defRPr sz="1800" kern="1200">
                <a:solidFill>
                  <a:schemeClr val="tx1"/>
                </a:solidFill>
                <a:latin typeface="Lato Light" panose="020F0502020204030203" pitchFamily="34" charset="0"/>
                <a:ea typeface="+mn-ea"/>
                <a:cs typeface="+mn-cs"/>
              </a:defRPr>
            </a:lvl4pPr>
            <a:lvl5pPr marL="1828007" indent="-913607" algn="l" defTabSz="913607" rtl="0" eaLnBrk="0" fontAlgn="base" hangingPunct="0">
              <a:spcBef>
                <a:spcPct val="0"/>
              </a:spcBef>
              <a:spcAft>
                <a:spcPct val="0"/>
              </a:spcAft>
              <a:defRPr sz="1800" kern="1200">
                <a:solidFill>
                  <a:schemeClr val="tx1"/>
                </a:solidFill>
                <a:latin typeface="Lato Light" panose="020F0502020204030203" pitchFamily="34" charset="0"/>
                <a:ea typeface="+mn-ea"/>
                <a:cs typeface="+mn-cs"/>
              </a:defRPr>
            </a:lvl5pPr>
            <a:lvl6pPr marL="1143000" algn="l" defTabSz="457200" rtl="0" eaLnBrk="1" latinLnBrk="0" hangingPunct="1">
              <a:defRPr sz="1800" kern="1200">
                <a:solidFill>
                  <a:schemeClr val="tx1"/>
                </a:solidFill>
                <a:latin typeface="Lato Light" panose="020F0502020204030203" pitchFamily="34" charset="0"/>
                <a:ea typeface="+mn-ea"/>
                <a:cs typeface="+mn-cs"/>
              </a:defRPr>
            </a:lvl6pPr>
            <a:lvl7pPr marL="1371600" algn="l" defTabSz="457200" rtl="0" eaLnBrk="1" latinLnBrk="0" hangingPunct="1">
              <a:defRPr sz="1800" kern="1200">
                <a:solidFill>
                  <a:schemeClr val="tx1"/>
                </a:solidFill>
                <a:latin typeface="Lato Light" panose="020F0502020204030203" pitchFamily="34" charset="0"/>
                <a:ea typeface="+mn-ea"/>
                <a:cs typeface="+mn-cs"/>
              </a:defRPr>
            </a:lvl7pPr>
            <a:lvl8pPr marL="1600200" algn="l" defTabSz="457200" rtl="0" eaLnBrk="1" latinLnBrk="0" hangingPunct="1">
              <a:defRPr sz="1800" kern="1200">
                <a:solidFill>
                  <a:schemeClr val="tx1"/>
                </a:solidFill>
                <a:latin typeface="Lato Light" panose="020F0502020204030203" pitchFamily="34" charset="0"/>
                <a:ea typeface="+mn-ea"/>
                <a:cs typeface="+mn-cs"/>
              </a:defRPr>
            </a:lvl8pPr>
            <a:lvl9pPr marL="1828800" algn="l" defTabSz="457200" rtl="0" eaLnBrk="1" latinLnBrk="0" hangingPunct="1">
              <a:defRPr sz="1800" kern="1200">
                <a:solidFill>
                  <a:schemeClr val="tx1"/>
                </a:solidFill>
                <a:latin typeface="Lato Light" panose="020F0502020204030203" pitchFamily="34" charset="0"/>
                <a:ea typeface="+mn-ea"/>
                <a:cs typeface="+mn-cs"/>
              </a:defRPr>
            </a:lvl9pPr>
          </a:lstStyle>
          <a:p>
            <a:pPr algn="ctr" eaLnBrk="1" hangingPunct="1"/>
            <a:r>
              <a:rPr lang="en-US" altLang="en-US" sz="3300" b="1" dirty="0">
                <a:solidFill>
                  <a:srgbClr val="00B050"/>
                </a:solidFill>
                <a:latin typeface="Calibri"/>
                <a:ea typeface="Lato Black"/>
                <a:cs typeface="Calibri"/>
              </a:rPr>
              <a:t>Personal Development </a:t>
            </a:r>
            <a:r>
              <a:rPr lang="en-US" altLang="en-US" sz="3300" dirty="0">
                <a:solidFill>
                  <a:schemeClr val="tx2"/>
                </a:solidFill>
                <a:latin typeface="Calibri"/>
                <a:ea typeface="Lato Black"/>
                <a:cs typeface="Calibri"/>
              </a:rPr>
              <a:t>at Bradon Forest School</a:t>
            </a:r>
          </a:p>
          <a:p>
            <a:pPr algn="ctr" eaLnBrk="1" hangingPunct="1"/>
            <a:r>
              <a:rPr lang="en-GB" altLang="en-US" sz="900" b="1" dirty="0">
                <a:solidFill>
                  <a:schemeClr val="tx2"/>
                </a:solidFill>
                <a:latin typeface="Calibri" panose="020F0502020204030204" pitchFamily="34" charset="0"/>
                <a:ea typeface="Lato Black" panose="020F0502020204030203" pitchFamily="34" charset="0"/>
                <a:cs typeface="Calibri" panose="020F0502020204030204" pitchFamily="34" charset="0"/>
              </a:rPr>
              <a:t>Key questions:</a:t>
            </a:r>
          </a:p>
          <a:p>
            <a:pPr algn="ctr" eaLnBrk="1" hangingPunct="1"/>
            <a:endParaRPr lang="en-GB" altLang="en-US" sz="1500" dirty="0">
              <a:solidFill>
                <a:schemeClr val="tx2"/>
              </a:solidFill>
              <a:latin typeface="Calibri" panose="020F0502020204030204" pitchFamily="34" charset="0"/>
              <a:ea typeface="Lato Black" panose="020F0502020204030203" pitchFamily="34" charset="0"/>
              <a:cs typeface="Calibri" panose="020F0502020204030204" pitchFamily="34" charset="0"/>
            </a:endParaRPr>
          </a:p>
          <a:p>
            <a:pPr eaLnBrk="1" hangingPunct="1"/>
            <a:r>
              <a:rPr lang="en-GB" altLang="en-US" sz="1500" b="1" dirty="0">
                <a:solidFill>
                  <a:schemeClr val="tx2"/>
                </a:solidFill>
                <a:latin typeface="Calibri" panose="020F0502020204030204" pitchFamily="34" charset="0"/>
                <a:ea typeface="Lato Black" panose="020F0502020204030203" pitchFamily="34" charset="0"/>
                <a:cs typeface="Calibri" panose="020F0502020204030204" pitchFamily="34" charset="0"/>
              </a:rPr>
              <a:t>How is PSHE delivered at BFS?</a:t>
            </a:r>
          </a:p>
          <a:p>
            <a:pPr eaLnBrk="1" hangingPunct="1"/>
            <a:r>
              <a:rPr lang="en-GB" altLang="en-US" sz="1500" dirty="0">
                <a:solidFill>
                  <a:schemeClr val="tx2"/>
                </a:solidFill>
                <a:latin typeface="Calibri"/>
                <a:ea typeface="Lato Black"/>
                <a:cs typeface="Calibri"/>
              </a:rPr>
              <a:t>PSHE is delivered via timetabled lessons; weekly for students in Year 7 and 9 and fortnightly for students in Years 8, 10 and 11. In addition to this, the weekly tutor theme The Big Question session allows all students to explore key PSHE themes within their tutor group. Finally, our assembly programme links in with the Personal Development topics covered in PSHE and tutor time across the year, tying everything together. </a:t>
            </a:r>
          </a:p>
          <a:p>
            <a:pPr eaLnBrk="1" hangingPunct="1"/>
            <a:endParaRPr lang="en-GB" altLang="en-US" sz="1500" dirty="0">
              <a:solidFill>
                <a:schemeClr val="tx2"/>
              </a:solidFill>
              <a:latin typeface="Calibri" panose="020F0502020204030204" pitchFamily="34" charset="0"/>
              <a:ea typeface="Lato Black" panose="020F0502020204030203" pitchFamily="34" charset="0"/>
              <a:cs typeface="Calibri" panose="020F0502020204030204" pitchFamily="34" charset="0"/>
            </a:endParaRPr>
          </a:p>
          <a:p>
            <a:pPr eaLnBrk="1" hangingPunct="1"/>
            <a:r>
              <a:rPr lang="en-GB" altLang="en-US" sz="1500" b="1" dirty="0">
                <a:solidFill>
                  <a:schemeClr val="tx2"/>
                </a:solidFill>
                <a:latin typeface="Calibri" panose="020F0502020204030204" pitchFamily="34" charset="0"/>
                <a:ea typeface="Lato Black" panose="020F0502020204030203" pitchFamily="34" charset="0"/>
                <a:cs typeface="Calibri" panose="020F0502020204030204" pitchFamily="34" charset="0"/>
              </a:rPr>
              <a:t>Who teaches PSHE lessons?</a:t>
            </a:r>
          </a:p>
          <a:p>
            <a:pPr eaLnBrk="1" hangingPunct="1"/>
            <a:r>
              <a:rPr lang="en-GB" altLang="en-US" sz="1500" dirty="0">
                <a:solidFill>
                  <a:schemeClr val="tx2"/>
                </a:solidFill>
                <a:latin typeface="Calibri" panose="020F0502020204030204" pitchFamily="34" charset="0"/>
                <a:ea typeface="Lato Black" panose="020F0502020204030203" pitchFamily="34" charset="0"/>
                <a:cs typeface="Calibri" panose="020F0502020204030204" pitchFamily="34" charset="0"/>
              </a:rPr>
              <a:t>Teachers from a variety of departments enjoy teaching PSHE. The team comes together once a term for training and discussion around what is being taught.</a:t>
            </a:r>
          </a:p>
          <a:p>
            <a:pPr eaLnBrk="1" hangingPunct="1"/>
            <a:endParaRPr lang="en-GB" altLang="en-US" sz="1500" dirty="0">
              <a:solidFill>
                <a:schemeClr val="tx2"/>
              </a:solidFill>
              <a:latin typeface="Calibri" panose="020F0502020204030204" pitchFamily="34" charset="0"/>
              <a:ea typeface="Lato Black" panose="020F0502020204030203" pitchFamily="34" charset="0"/>
              <a:cs typeface="Calibri" panose="020F0502020204030204" pitchFamily="34" charset="0"/>
            </a:endParaRPr>
          </a:p>
          <a:p>
            <a:pPr eaLnBrk="1" hangingPunct="1"/>
            <a:r>
              <a:rPr lang="en-GB" altLang="en-US" sz="1500" b="1" dirty="0">
                <a:solidFill>
                  <a:schemeClr val="tx2"/>
                </a:solidFill>
                <a:latin typeface="Calibri" panose="020F0502020204030204" pitchFamily="34" charset="0"/>
                <a:ea typeface="Lato Black" panose="020F0502020204030203" pitchFamily="34" charset="0"/>
                <a:cs typeface="Calibri" panose="020F0502020204030204" pitchFamily="34" charset="0"/>
              </a:rPr>
              <a:t>Are there assessments in PSHE?</a:t>
            </a:r>
          </a:p>
          <a:p>
            <a:pPr eaLnBrk="1" hangingPunct="1"/>
            <a:r>
              <a:rPr lang="en-GB" altLang="en-US" sz="1500" dirty="0">
                <a:solidFill>
                  <a:schemeClr val="tx2"/>
                </a:solidFill>
                <a:latin typeface="Calibri"/>
                <a:ea typeface="Lato Black"/>
                <a:cs typeface="Calibri"/>
              </a:rPr>
              <a:t>There are no formal, or long assessments in PSHE. Lots of time in lessons is used for discussion and students have booklets for taking notes or recording their thoughts in writing. At the end of each 5 or 6 lessons, there is a short knowledge test of 10 questions and a short written task. The scores of these tests help teachers check students’ progress and revisit any topics if required. Students are awarded either ATL grades (exceeding, meeting and below) like in other subjects. </a:t>
            </a:r>
          </a:p>
          <a:p>
            <a:pPr eaLnBrk="1" hangingPunct="1"/>
            <a:endParaRPr lang="en-GB" altLang="en-US" sz="1500" dirty="0">
              <a:solidFill>
                <a:schemeClr val="tx2"/>
              </a:solidFill>
              <a:latin typeface="Calibri" panose="020F0502020204030204" pitchFamily="34" charset="0"/>
              <a:ea typeface="Lato Black" panose="020F0502020204030203" pitchFamily="34" charset="0"/>
              <a:cs typeface="Calibri" panose="020F0502020204030204" pitchFamily="34" charset="0"/>
            </a:endParaRPr>
          </a:p>
          <a:p>
            <a:pPr eaLnBrk="1" hangingPunct="1"/>
            <a:r>
              <a:rPr lang="en-GB" altLang="en-US" sz="1500" b="1" dirty="0">
                <a:solidFill>
                  <a:schemeClr val="tx2"/>
                </a:solidFill>
                <a:latin typeface="Calibri" panose="020F0502020204030204" pitchFamily="34" charset="0"/>
                <a:ea typeface="Lato Black" panose="020F0502020204030203" pitchFamily="34" charset="0"/>
                <a:cs typeface="Calibri" panose="020F0502020204030204" pitchFamily="34" charset="0"/>
              </a:rPr>
              <a:t>Why does PSHE have different names for different year groups?</a:t>
            </a:r>
          </a:p>
          <a:p>
            <a:pPr eaLnBrk="1" hangingPunct="1"/>
            <a:r>
              <a:rPr lang="en-GB" altLang="en-US" sz="1500" dirty="0">
                <a:solidFill>
                  <a:schemeClr val="tx2"/>
                </a:solidFill>
                <a:latin typeface="Calibri" panose="020F0502020204030204" pitchFamily="34" charset="0"/>
                <a:ea typeface="Lato Black" panose="020F0502020204030203" pitchFamily="34" charset="0"/>
                <a:cs typeface="Calibri" panose="020F0502020204030204" pitchFamily="34" charset="0"/>
              </a:rPr>
              <a:t>In Years 10 and 11, the subject is called ‘Ethics and Personal, Social and Health Education’, or E&amp;PSHE. This is because some topics include important learning on religion and belief around the world.</a:t>
            </a:r>
          </a:p>
          <a:p>
            <a:pPr eaLnBrk="1" hangingPunct="1"/>
            <a:endParaRPr lang="en-GB" altLang="en-US" sz="1500" b="1" dirty="0">
              <a:solidFill>
                <a:schemeClr val="tx2"/>
              </a:solidFill>
              <a:latin typeface="Calibri" panose="020F0502020204030204" pitchFamily="34" charset="0"/>
              <a:ea typeface="Lato Black" panose="020F0502020204030203" pitchFamily="34" charset="0"/>
              <a:cs typeface="Calibri" panose="020F0502020204030204" pitchFamily="34" charset="0"/>
            </a:endParaRPr>
          </a:p>
          <a:p>
            <a:pPr eaLnBrk="1" hangingPunct="1"/>
            <a:r>
              <a:rPr lang="en-GB" altLang="en-US" sz="1500" b="1" dirty="0">
                <a:solidFill>
                  <a:schemeClr val="tx2"/>
                </a:solidFill>
                <a:latin typeface="Calibri"/>
                <a:ea typeface="Lato Black"/>
                <a:cs typeface="Calibri"/>
              </a:rPr>
              <a:t>Can students, parents and carers contribute to how Personal Development is delivered at Bradon Forest School?</a:t>
            </a:r>
          </a:p>
          <a:p>
            <a:pPr eaLnBrk="1" hangingPunct="1"/>
            <a:r>
              <a:rPr lang="en-GB" altLang="en-US" sz="1500" dirty="0">
                <a:solidFill>
                  <a:schemeClr val="tx2"/>
                </a:solidFill>
                <a:latin typeface="Calibri"/>
                <a:ea typeface="Lato Black"/>
                <a:cs typeface="Calibri"/>
              </a:rPr>
              <a:t>Of course! It’s really important that we have input and feedback from our students, parents and carers. This regularly happens through student and parent voice surveys. We also consult with parents, students and staff in September on the topics we teach and the age we teach them.However, if you have any questions or suggestions about Personal Development, please contact our Personal Development Lead, Mrs Clark, at </a:t>
            </a:r>
            <a:r>
              <a:rPr lang="en-GB" altLang="en-US" sz="1500" dirty="0">
                <a:solidFill>
                  <a:schemeClr val="tx2"/>
                </a:solidFill>
                <a:latin typeface="Calibri"/>
                <a:ea typeface="Lato Black"/>
                <a:cs typeface="Calibri"/>
                <a:hlinkClick r:id="rId2">
                  <a:extLst>
                    <a:ext uri="{A12FA001-AC4F-418D-AE19-62706E023703}">
                      <ahyp:hlinkClr xmlns:ahyp="http://schemas.microsoft.com/office/drawing/2018/hyperlinkcolor" val="tx"/>
                    </a:ext>
                  </a:extLst>
                </a:hlinkClick>
              </a:rPr>
              <a:t>Cclark@bradonforest.wilts.sch.uk</a:t>
            </a:r>
            <a:r>
              <a:rPr lang="en-GB" altLang="en-US" sz="1500" dirty="0">
                <a:solidFill>
                  <a:schemeClr val="tx2"/>
                </a:solidFill>
                <a:latin typeface="Calibri"/>
                <a:ea typeface="Lato Black"/>
                <a:cs typeface="Calibri"/>
              </a:rPr>
              <a:t>. Policies, such as our Relationship, Sex and Health Education policy, can be found on the Bradon Forest Website.</a:t>
            </a:r>
          </a:p>
          <a:p>
            <a:pPr eaLnBrk="1" hangingPunct="1"/>
            <a:endParaRPr lang="en-GB" altLang="en-US" sz="1500" b="1" dirty="0">
              <a:solidFill>
                <a:schemeClr val="tx2"/>
              </a:solidFill>
              <a:latin typeface="Calibri" panose="020F0502020204030204" pitchFamily="34" charset="0"/>
              <a:ea typeface="Lato Black" panose="020F0502020204030203" pitchFamily="34" charset="0"/>
              <a:cs typeface="Calibri" panose="020F0502020204030204" pitchFamily="34" charset="0"/>
            </a:endParaRPr>
          </a:p>
        </p:txBody>
      </p:sp>
      <p:pic>
        <p:nvPicPr>
          <p:cNvPr id="2" name="Picture 2" descr="Bradon Forest School jobs - Eteach">
            <a:extLst>
              <a:ext uri="{FF2B5EF4-FFF2-40B4-BE49-F238E27FC236}">
                <a16:creationId xmlns:a16="http://schemas.microsoft.com/office/drawing/2014/main" id="{4D423CC9-658A-E436-9C71-65F983C2B1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08492" y="205274"/>
            <a:ext cx="908774" cy="8896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26</cp:revision>
  <dcterms:created xsi:type="dcterms:W3CDTF">2013-07-15T20:26:40Z</dcterms:created>
  <dcterms:modified xsi:type="dcterms:W3CDTF">2026-09-09T14:12:50Z</dcterms:modified>
</cp:coreProperties>
</file>